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63" r:id="rId4"/>
    <p:sldId id="266" r:id="rId5"/>
    <p:sldId id="257" r:id="rId6"/>
    <p:sldId id="258" r:id="rId7"/>
    <p:sldId id="259" r:id="rId8"/>
    <p:sldId id="260" r:id="rId9"/>
    <p:sldId id="261" r:id="rId10"/>
    <p:sldId id="262" r:id="rId11"/>
    <p:sldId id="265" r:id="rId12"/>
    <p:sldId id="267" r:id="rId13"/>
  </p:sldIdLst>
  <p:sldSz cx="9144000" cy="6858000" type="letter"/>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015"/>
    <a:srgbClr val="600012"/>
    <a:srgbClr val="A80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90" y="3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24.03.2022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24.03.2022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24.03.2022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24.03.2022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95632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24.03.2022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01937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24.03.2022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147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24.03.2022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5544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tint val="75000"/>
                  </a:prstClr>
                </a:solidFill>
              </a:rPr>
              <a:pPr/>
              <a:t>24.03.2022</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93029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tint val="75000"/>
                  </a:prstClr>
                </a:solidFill>
              </a:rPr>
              <a:pPr/>
              <a:t>24.03.2022</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27633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tint val="75000"/>
                  </a:prstClr>
                </a:solidFill>
              </a:rPr>
              <a:pPr/>
              <a:t>24.03.2022</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55627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24.03.2022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4785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24.03.2022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24.03.2022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4730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24.03.2022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0606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24.03.2022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72897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24.03.2022</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extLst>
      <p:ext uri="{BB962C8B-B14F-4D97-AF65-F5344CB8AC3E}">
        <p14:creationId xmlns:p14="http://schemas.microsoft.com/office/powerpoint/2010/main" val="24435712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24.03.2022</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extLst>
      <p:ext uri="{BB962C8B-B14F-4D97-AF65-F5344CB8AC3E}">
        <p14:creationId xmlns:p14="http://schemas.microsoft.com/office/powerpoint/2010/main" val="39049503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24.03.2022</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5983828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24.03.2022</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extLst>
      <p:ext uri="{BB962C8B-B14F-4D97-AF65-F5344CB8AC3E}">
        <p14:creationId xmlns:p14="http://schemas.microsoft.com/office/powerpoint/2010/main" val="26268904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24.03.2022</a:t>
            </a:fld>
            <a:endParaRPr lang="ru-RU">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416677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24.03.2022</a:t>
            </a:fld>
            <a:endParaRPr lang="ru-RU">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014858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24.03.2022</a:t>
            </a:fld>
            <a:endParaRPr lang="ru-RU">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65974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24.03.2022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24.03.2022</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1927241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24.03.2022</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extLst>
      <p:ext uri="{BB962C8B-B14F-4D97-AF65-F5344CB8AC3E}">
        <p14:creationId xmlns:p14="http://schemas.microsoft.com/office/powerpoint/2010/main" val="1572192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24.03.2022</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0002788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24.03.2022</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516135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24.03.2022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24.03.2022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24.03.2022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24.03.2022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24.03.2022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24.03.2022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24.03.2022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solidFill>
                  <a:prstClr val="black">
                    <a:tint val="75000"/>
                  </a:prstClr>
                </a:solidFill>
              </a:rPr>
              <a:pPr/>
              <a:t>24.03.2022</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90910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solidFill>
                  <a:prstClr val="black">
                    <a:lumMod val="50000"/>
                    <a:lumOff val="50000"/>
                  </a:prstClr>
                </a:solidFill>
              </a:rPr>
              <a:pPr/>
              <a:t>24.03.2022</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628948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4" name="Подзаголовок 2"/>
          <p:cNvSpPr txBox="1">
            <a:spLocks/>
          </p:cNvSpPr>
          <p:nvPr/>
        </p:nvSpPr>
        <p:spPr>
          <a:xfrm>
            <a:off x="5076056" y="4581128"/>
            <a:ext cx="3600400" cy="17526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6900" b="1">
                <a:solidFill>
                  <a:srgbClr val="FFFF00"/>
                </a:solidFill>
                <a:latin typeface="Arial Black" panose="020B0A04020102020204" pitchFamily="34" charset="0"/>
              </a:rPr>
              <a:t>ПАСПОРТ</a:t>
            </a:r>
          </a:p>
          <a:p>
            <a:r>
              <a:rPr lang="ru-RU" sz="4000" b="1">
                <a:solidFill>
                  <a:srgbClr val="FFFF00"/>
                </a:solidFill>
                <a:latin typeface="Arial Black" panose="020B0A04020102020204" pitchFamily="34" charset="0"/>
              </a:rPr>
              <a:t>БЕЗОПАСНОСТИ</a:t>
            </a:r>
          </a:p>
          <a:p>
            <a:r>
              <a:rPr lang="ru-RU" sz="4000" b="1">
                <a:solidFill>
                  <a:srgbClr val="FFFF00"/>
                </a:solidFill>
                <a:latin typeface="Arial Black" panose="020B0A04020102020204" pitchFamily="34" charset="0"/>
              </a:rPr>
              <a:t> ШКОЛЬНИКА</a:t>
            </a:r>
            <a:endParaRPr lang="ru-RU" sz="4000" b="1" dirty="0">
              <a:solidFill>
                <a:srgbClr val="FFFF00"/>
              </a:solidFill>
              <a:latin typeface="Arial Black" panose="020B0A04020102020204" pitchFamily="34" charset="0"/>
            </a:endParaRPr>
          </a:p>
        </p:txBody>
      </p:sp>
      <p:pic>
        <p:nvPicPr>
          <p:cNvPr id="10" name="Рисунок 9">
            <a:extLst>
              <a:ext uri="{FF2B5EF4-FFF2-40B4-BE49-F238E27FC236}">
                <a16:creationId xmlns:a16="http://schemas.microsoft.com/office/drawing/2014/main" id="{C106FEA4-76BB-412E-8453-D94217372A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764704"/>
            <a:ext cx="2526984" cy="3352381"/>
          </a:xfrm>
          <a:prstGeom prst="rect">
            <a:avLst/>
          </a:prstGeom>
        </p:spPr>
      </p:pic>
    </p:spTree>
    <p:extLst>
      <p:ext uri="{BB962C8B-B14F-4D97-AF65-F5344CB8AC3E}">
        <p14:creationId xmlns:p14="http://schemas.microsoft.com/office/powerpoint/2010/main" val="4185710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323528" y="558695"/>
            <a:ext cx="4104456" cy="566049"/>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ТЕЛЕФОНЫ ЭКСТРЕННЫХ СЛУЖБ</a:t>
            </a:r>
          </a:p>
          <a:p>
            <a:r>
              <a:rPr lang="ru-RU" sz="1800" dirty="0">
                <a:solidFill>
                  <a:srgbClr val="0070C0"/>
                </a:solidFill>
                <a:latin typeface="Arial" panose="020B0604020202020204" pitchFamily="34" charset="0"/>
                <a:cs typeface="Arial" panose="020B0604020202020204" pitchFamily="34" charset="0"/>
              </a:rPr>
              <a:t>(помощь круглосуточно)</a:t>
            </a:r>
            <a:endParaRPr lang="ru-RU" sz="2000" dirty="0">
              <a:solidFill>
                <a:srgbClr val="0070C0"/>
              </a:solidFill>
              <a:latin typeface="Arial" panose="020B0604020202020204" pitchFamily="34" charset="0"/>
              <a:cs typeface="Arial" panose="020B0604020202020204" pitchFamily="34"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1768877422"/>
              </p:ext>
            </p:extLst>
          </p:nvPr>
        </p:nvGraphicFramePr>
        <p:xfrm>
          <a:off x="467544" y="1484784"/>
          <a:ext cx="3744416" cy="1856232"/>
        </p:xfrm>
        <a:graphic>
          <a:graphicData uri="http://schemas.openxmlformats.org/drawingml/2006/table">
            <a:tbl>
              <a:tblPr firstRow="1" firstCol="1" bandRow="1"/>
              <a:tblGrid>
                <a:gridCol w="2129494">
                  <a:extLst>
                    <a:ext uri="{9D8B030D-6E8A-4147-A177-3AD203B41FA5}">
                      <a16:colId xmlns:a16="http://schemas.microsoft.com/office/drawing/2014/main" val="20000"/>
                    </a:ext>
                  </a:extLst>
                </a:gridCol>
                <a:gridCol w="1614922">
                  <a:extLst>
                    <a:ext uri="{9D8B030D-6E8A-4147-A177-3AD203B41FA5}">
                      <a16:colId xmlns:a16="http://schemas.microsoft.com/office/drawing/2014/main" val="20001"/>
                    </a:ext>
                  </a:extLst>
                </a:gridCol>
              </a:tblGrid>
              <a:tr h="0">
                <a:tc>
                  <a:txBody>
                    <a:bodyPr/>
                    <a:lstStyle/>
                    <a:p>
                      <a:pPr algn="ctr">
                        <a:lnSpc>
                          <a:spcPct val="115000"/>
                        </a:lnSpc>
                        <a:spcAft>
                          <a:spcPts val="0"/>
                        </a:spcAft>
                      </a:pPr>
                      <a:r>
                        <a:rPr lang="ru-RU" sz="1600" dirty="0">
                          <a:solidFill>
                            <a:srgbClr val="0033CC"/>
                          </a:solidFill>
                          <a:effectLst/>
                          <a:latin typeface="Times New Roman"/>
                          <a:ea typeface="Calibri"/>
                          <a:cs typeface="Times New Roman"/>
                        </a:rPr>
                        <a:t>Название службы</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33CC"/>
                          </a:solidFill>
                          <a:effectLst/>
                          <a:latin typeface="Times New Roman"/>
                          <a:ea typeface="Calibri"/>
                          <a:cs typeface="Times New Roman"/>
                        </a:rPr>
                        <a:t>Номер телефона</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nSpc>
                          <a:spcPct val="115000"/>
                        </a:lnSpc>
                        <a:spcAft>
                          <a:spcPts val="0"/>
                        </a:spcAft>
                      </a:pPr>
                      <a:r>
                        <a:rPr lang="ru-RU" sz="1600" b="1" dirty="0">
                          <a:solidFill>
                            <a:srgbClr val="FF0000"/>
                          </a:solidFill>
                          <a:effectLst/>
                          <a:latin typeface="Times New Roman"/>
                          <a:ea typeface="Calibri"/>
                          <a:cs typeface="Times New Roman"/>
                        </a:rPr>
                        <a:t>Единый телефон службы спасения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solidFill>
                            <a:srgbClr val="FF0000"/>
                          </a:solidFill>
                          <a:effectLst/>
                          <a:latin typeface="Times New Roman"/>
                          <a:ea typeface="Calibri"/>
                          <a:cs typeface="Times New Roman"/>
                        </a:rPr>
                        <a:t>112</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nSpc>
                          <a:spcPct val="115000"/>
                        </a:lnSpc>
                        <a:spcAft>
                          <a:spcPts val="0"/>
                        </a:spcAft>
                      </a:pPr>
                      <a:r>
                        <a:rPr lang="ru-RU" sz="1600" b="1" dirty="0">
                          <a:effectLst/>
                          <a:latin typeface="Times New Roman"/>
                          <a:ea typeface="Calibri"/>
                          <a:cs typeface="Times New Roman"/>
                        </a:rPr>
                        <a:t>Пожарная охрана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01</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nSpc>
                          <a:spcPct val="115000"/>
                        </a:lnSpc>
                        <a:spcAft>
                          <a:spcPts val="0"/>
                        </a:spcAft>
                      </a:pPr>
                      <a:r>
                        <a:rPr lang="ru-RU" sz="1600" b="1" dirty="0">
                          <a:effectLst/>
                          <a:latin typeface="Times New Roman"/>
                          <a:ea typeface="Calibri"/>
                          <a:cs typeface="Times New Roman"/>
                        </a:rPr>
                        <a:t>Полиция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02</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nSpc>
                          <a:spcPct val="115000"/>
                        </a:lnSpc>
                        <a:spcAft>
                          <a:spcPts val="0"/>
                        </a:spcAft>
                      </a:pPr>
                      <a:r>
                        <a:rPr lang="ru-RU" sz="1600" b="1" dirty="0">
                          <a:effectLst/>
                          <a:latin typeface="Times New Roman"/>
                          <a:ea typeface="Calibri"/>
                          <a:cs typeface="Times New Roman"/>
                        </a:rPr>
                        <a:t>Скорая помощь</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03</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nSpc>
                          <a:spcPct val="115000"/>
                        </a:lnSpc>
                        <a:spcAft>
                          <a:spcPts val="0"/>
                        </a:spcAft>
                      </a:pPr>
                      <a:r>
                        <a:rPr lang="ru-RU" sz="1600" b="1" dirty="0">
                          <a:effectLst/>
                          <a:latin typeface="Times New Roman"/>
                          <a:ea typeface="Calibri"/>
                          <a:cs typeface="Times New Roman"/>
                        </a:rPr>
                        <a:t>Газовая служба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04</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16" name="Заголовок 1"/>
          <p:cNvSpPr txBox="1">
            <a:spLocks/>
          </p:cNvSpPr>
          <p:nvPr/>
        </p:nvSpPr>
        <p:spPr>
          <a:xfrm>
            <a:off x="179512" y="3573016"/>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ТЕЛЕФОНЫ РОДСТВЕННИКОВ</a:t>
            </a:r>
            <a:endParaRPr lang="ru-RU" sz="2000" dirty="0">
              <a:solidFill>
                <a:srgbClr val="0070C0"/>
              </a:solidFill>
              <a:latin typeface="Arial" panose="020B0604020202020204" pitchFamily="34" charset="0"/>
              <a:cs typeface="Arial" panose="020B0604020202020204" pitchFamily="34" charset="0"/>
            </a:endParaRPr>
          </a:p>
        </p:txBody>
      </p:sp>
      <p:sp>
        <p:nvSpPr>
          <p:cNvPr id="17" name="Прямоугольник 16"/>
          <p:cNvSpPr/>
          <p:nvPr/>
        </p:nvSpPr>
        <p:spPr>
          <a:xfrm>
            <a:off x="467544" y="429309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67544" y="465313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67544" y="501317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67544" y="537321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a:extLst>
              <a:ext uri="{FF2B5EF4-FFF2-40B4-BE49-F238E27FC236}">
                <a16:creationId xmlns:a16="http://schemas.microsoft.com/office/drawing/2014/main" id="{7F71BF23-7D22-4CB3-A388-C72F919B91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4860" y="1484784"/>
            <a:ext cx="3721596" cy="2791197"/>
          </a:xfrm>
          <a:prstGeom prst="rect">
            <a:avLst/>
          </a:prstGeom>
        </p:spPr>
      </p:pic>
    </p:spTree>
    <p:extLst>
      <p:ext uri="{BB962C8B-B14F-4D97-AF65-F5344CB8AC3E}">
        <p14:creationId xmlns:p14="http://schemas.microsoft.com/office/powerpoint/2010/main" val="88524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92500" lnSpcReduction="10000"/>
          </a:bodyPr>
          <a:lstStyle/>
          <a:p>
            <a:pPr marL="0" indent="0" algn="just">
              <a:spcBef>
                <a:spcPts val="300"/>
              </a:spcBef>
              <a:buNone/>
            </a:pPr>
            <a:r>
              <a:rPr lang="ru-RU" sz="1600" dirty="0">
                <a:latin typeface="Times New Roman" panose="02020603050405020304" pitchFamily="18" charset="0"/>
                <a:cs typeface="Times New Roman" panose="02020603050405020304" pitchFamily="18" charset="0"/>
              </a:rPr>
              <a:t>   Паспорт, который ты держишь в руках, поможет тебе получить знания по очень важном предмету –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p>
          <a:p>
            <a:pPr marL="0" indent="0" algn="just">
              <a:spcBef>
                <a:spcPts val="300"/>
              </a:spcBef>
              <a:buNone/>
            </a:pPr>
            <a:r>
              <a:rPr lang="en-US" sz="1600"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Ты, конечно, можешь сказать</a:t>
            </a:r>
            <a:r>
              <a:rPr lang="en-US" sz="1600" dirty="0">
                <a:latin typeface="Times New Roman" panose="02020603050405020304" pitchFamily="18" charset="0"/>
                <a:cs typeface="Times New Roman" panose="02020603050405020304" pitchFamily="18" charset="0"/>
              </a:rPr>
              <a:t>:</a:t>
            </a:r>
            <a:r>
              <a:rPr lang="ru-RU" sz="1600" dirty="0">
                <a:latin typeface="Times New Roman" panose="02020603050405020304" pitchFamily="18" charset="0"/>
                <a:cs typeface="Times New Roman" panose="02020603050405020304" pitchFamily="18" charset="0"/>
              </a:rPr>
              <a:t> «Мне придут на помощь». И это правда. </a:t>
            </a:r>
            <a:endParaRPr lang="en-US" sz="1600" dirty="0">
              <a:latin typeface="Times New Roman" panose="02020603050405020304" pitchFamily="18" charset="0"/>
              <a:cs typeface="Times New Roman" panose="02020603050405020304" pitchFamily="18" charset="0"/>
            </a:endParaRPr>
          </a:p>
          <a:p>
            <a:pPr marL="0" indent="0" algn="just">
              <a:spcBef>
                <a:spcPts val="300"/>
              </a:spcBef>
              <a:buNone/>
            </a:pPr>
            <a:r>
              <a:rPr lang="ru-RU" sz="1600" dirty="0">
                <a:latin typeface="Times New Roman" panose="02020603050405020304" pitchFamily="18" charset="0"/>
                <a:cs typeface="Times New Roman" panose="02020603050405020304" pitchFamily="18" charset="0"/>
              </a:rPr>
              <a:t>   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как поступить в том или ином случае, умелые действия одного человека могут предотвратить беду.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Будь готов к любым жизненным ситуациям и ничего не бойся! </a:t>
            </a:r>
          </a:p>
        </p:txBody>
      </p:sp>
      <p:sp>
        <p:nvSpPr>
          <p:cNvPr id="8" name="Заголовок 1"/>
          <p:cNvSpPr txBox="1">
            <a:spLocks/>
          </p:cNvSpPr>
          <p:nvPr/>
        </p:nvSpPr>
        <p:spPr>
          <a:xfrm>
            <a:off x="4860032" y="620688"/>
            <a:ext cx="4104456" cy="70153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УВАЖАЕМЫЙ ШКОЛЬНИК!</a:t>
            </a:r>
            <a:endParaRPr lang="ru-RU" sz="2000" dirty="0">
              <a:solidFill>
                <a:srgbClr val="0070C0"/>
              </a:solidFill>
              <a:latin typeface="Arial" panose="020B0604020202020204" pitchFamily="34" charset="0"/>
              <a:cs typeface="Arial" panose="020B0604020202020204" pitchFamily="34" charset="0"/>
            </a:endParaRPr>
          </a:p>
        </p:txBody>
      </p:sp>
      <p:sp>
        <p:nvSpPr>
          <p:cNvPr id="2" name="Прямоугольник 1"/>
          <p:cNvSpPr/>
          <p:nvPr/>
        </p:nvSpPr>
        <p:spPr>
          <a:xfrm>
            <a:off x="323528" y="908720"/>
            <a:ext cx="1152128"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бъект 2"/>
          <p:cNvSpPr txBox="1">
            <a:spLocks/>
          </p:cNvSpPr>
          <p:nvPr/>
        </p:nvSpPr>
        <p:spPr>
          <a:xfrm>
            <a:off x="1547664" y="836712"/>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a:latin typeface="Times New Roman" panose="02020603050405020304" pitchFamily="18" charset="0"/>
                <a:cs typeface="Times New Roman" panose="02020603050405020304" pitchFamily="18" charset="0"/>
              </a:rPr>
              <a:t>   ФАМИЛИЯ</a:t>
            </a:r>
            <a:endParaRPr lang="ru-RU" sz="1600" b="1"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763688" y="112474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бъект 2"/>
          <p:cNvSpPr txBox="1">
            <a:spLocks/>
          </p:cNvSpPr>
          <p:nvPr/>
        </p:nvSpPr>
        <p:spPr>
          <a:xfrm>
            <a:off x="1547664" y="1772816"/>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a:latin typeface="Times New Roman" panose="02020603050405020304" pitchFamily="18" charset="0"/>
                <a:cs typeface="Times New Roman" panose="02020603050405020304" pitchFamily="18" charset="0"/>
              </a:rPr>
              <a:t>   ИМЯ</a:t>
            </a:r>
            <a:endParaRPr lang="ru-RU" sz="1600" b="1"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763688" y="148478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1763688" y="2060848"/>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763688" y="2636912"/>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бъект 2"/>
          <p:cNvSpPr txBox="1">
            <a:spLocks/>
          </p:cNvSpPr>
          <p:nvPr/>
        </p:nvSpPr>
        <p:spPr>
          <a:xfrm>
            <a:off x="1547664" y="2348880"/>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a:latin typeface="Times New Roman" panose="02020603050405020304" pitchFamily="18" charset="0"/>
                <a:cs typeface="Times New Roman" panose="02020603050405020304" pitchFamily="18" charset="0"/>
              </a:rPr>
              <a:t>   ОТЧЕСТВО</a:t>
            </a:r>
            <a:endParaRPr lang="ru-RU" sz="1600" b="1" dirty="0">
              <a:latin typeface="Times New Roman" panose="02020603050405020304" pitchFamily="18" charset="0"/>
              <a:cs typeface="Times New Roman" panose="02020603050405020304" pitchFamily="18" charset="0"/>
            </a:endParaRPr>
          </a:p>
        </p:txBody>
      </p:sp>
      <p:sp>
        <p:nvSpPr>
          <p:cNvPr id="20" name="Объект 2"/>
          <p:cNvSpPr txBox="1">
            <a:spLocks/>
          </p:cNvSpPr>
          <p:nvPr/>
        </p:nvSpPr>
        <p:spPr>
          <a:xfrm>
            <a:off x="1763688" y="3037148"/>
            <a:ext cx="1440160" cy="360040"/>
          </a:xfrm>
          <a:prstGeom prst="rect">
            <a:avLst/>
          </a:prstGeom>
        </p:spPr>
        <p:txBody>
          <a:bodyPr vert="horz" lIns="91440" tIns="45720" rIns="91440" bIns="45720" rtlCol="0">
            <a:normAutofit fontScale="70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a:latin typeface="Times New Roman" panose="02020603050405020304" pitchFamily="18" charset="0"/>
                <a:cs typeface="Times New Roman" panose="02020603050405020304" pitchFamily="18" charset="0"/>
              </a:rPr>
              <a:t>   ДАТА РОЖДЕНИЯ</a:t>
            </a:r>
            <a:endParaRPr lang="ru-RU" sz="1600" b="1" dirty="0">
              <a:latin typeface="Times New Roman" panose="02020603050405020304" pitchFamily="18" charset="0"/>
              <a:cs typeface="Times New Roman" panose="02020603050405020304" pitchFamily="18" charset="0"/>
            </a:endParaRPr>
          </a:p>
        </p:txBody>
      </p:sp>
      <p:sp>
        <p:nvSpPr>
          <p:cNvPr id="21" name="Объект 2"/>
          <p:cNvSpPr txBox="1">
            <a:spLocks/>
          </p:cNvSpPr>
          <p:nvPr/>
        </p:nvSpPr>
        <p:spPr>
          <a:xfrm>
            <a:off x="251520" y="3077344"/>
            <a:ext cx="792088" cy="279648"/>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spcBef>
                <a:spcPts val="300"/>
              </a:spcBef>
              <a:buFont typeface="Georgia" pitchFamily="18" charset="0"/>
              <a:buNone/>
            </a:pPr>
            <a:r>
              <a:rPr lang="ru-RU" sz="1600" dirty="0">
                <a:latin typeface="Times New Roman" panose="02020603050405020304" pitchFamily="18" charset="0"/>
                <a:cs typeface="Times New Roman" panose="02020603050405020304" pitchFamily="18" charset="0"/>
              </a:rPr>
              <a:t>ПОЛ</a:t>
            </a:r>
            <a:endParaRPr lang="ru-RU" sz="1600" b="1"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2771800" y="310915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899592" y="3109156"/>
            <a:ext cx="864096"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бъект 2"/>
          <p:cNvSpPr txBox="1">
            <a:spLocks/>
          </p:cNvSpPr>
          <p:nvPr/>
        </p:nvSpPr>
        <p:spPr>
          <a:xfrm>
            <a:off x="72008" y="3501008"/>
            <a:ext cx="2627784"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a:latin typeface="Times New Roman" panose="02020603050405020304" pitchFamily="18" charset="0"/>
                <a:cs typeface="Times New Roman" panose="02020603050405020304" pitchFamily="18" charset="0"/>
              </a:rPr>
              <a:t>   МЕСТО РОЖДЕНИЯ</a:t>
            </a:r>
            <a:endParaRPr lang="ru-RU" sz="1600" b="1" dirty="0">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323528" y="378904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323528" y="414908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бъект 2"/>
          <p:cNvSpPr txBox="1">
            <a:spLocks/>
          </p:cNvSpPr>
          <p:nvPr/>
        </p:nvSpPr>
        <p:spPr>
          <a:xfrm>
            <a:off x="107504" y="4509120"/>
            <a:ext cx="2232248"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a:latin typeface="Times New Roman" panose="02020603050405020304" pitchFamily="18" charset="0"/>
                <a:cs typeface="Times New Roman" panose="02020603050405020304" pitchFamily="18" charset="0"/>
              </a:rPr>
              <a:t>   ГРУППА КРОВИ</a:t>
            </a:r>
            <a:endParaRPr lang="ru-RU" sz="1600" b="1"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2771800" y="454931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0734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a:bodyPr>
          <a:lstStyle/>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endParaRPr lang="ru-RU" sz="1600" b="1" dirty="0">
              <a:latin typeface="Times New Roman" panose="02020603050405020304" pitchFamily="18" charset="0"/>
              <a:cs typeface="Times New Roman" panose="02020603050405020304" pitchFamily="18" charset="0"/>
            </a:endParaRPr>
          </a:p>
        </p:txBody>
      </p:sp>
      <p:sp>
        <p:nvSpPr>
          <p:cNvPr id="5" name="Объект 2"/>
          <p:cNvSpPr txBox="1">
            <a:spLocks/>
          </p:cNvSpPr>
          <p:nvPr/>
        </p:nvSpPr>
        <p:spPr>
          <a:xfrm>
            <a:off x="609600" y="1277144"/>
            <a:ext cx="3754760" cy="489654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a:latin typeface="Times New Roman" panose="02020603050405020304" pitchFamily="18" charset="0"/>
                <a:cs typeface="Times New Roman" panose="02020603050405020304" pitchFamily="18" charset="0"/>
              </a:rPr>
              <a:t>Попросту говоря это крупная неприятность, которая угрожает жизни и здоровью человека, группы людей, населенному пункту. Чрезвычайные ситуации (ЧС) бывают природного и техногенного характера.</a:t>
            </a:r>
          </a:p>
          <a:p>
            <a:pPr marL="0" indent="0" algn="just">
              <a:spcBef>
                <a:spcPts val="300"/>
              </a:spcBef>
              <a:buFont typeface="Arial" panose="020B0604020202020204" pitchFamily="34" charset="0"/>
              <a:buNone/>
            </a:pP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Чрезвычайные ситуации природного характера </a:t>
            </a:r>
            <a:r>
              <a:rPr lang="ru-RU" sz="1600" dirty="0">
                <a:latin typeface="Times New Roman" panose="02020603050405020304" pitchFamily="18" charset="0"/>
                <a:cs typeface="Times New Roman" panose="02020603050405020304" pitchFamily="18" charset="0"/>
              </a:rPr>
              <a:t>– это стихийные бедствия (землетрясения, ураганы, наводнения и другие грозные явления природы).</a:t>
            </a:r>
          </a:p>
          <a:p>
            <a:pPr marL="0" indent="0" algn="just">
              <a:spcBef>
                <a:spcPts val="300"/>
              </a:spcBef>
              <a:buFont typeface="Arial" panose="020B0604020202020204" pitchFamily="34" charset="0"/>
              <a:buNone/>
            </a:pP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Чрезвычайные ситуации техногенного характера</a:t>
            </a:r>
            <a:r>
              <a:rPr lang="ru-RU" sz="1600" dirty="0">
                <a:latin typeface="Times New Roman" panose="02020603050405020304" pitchFamily="18" charset="0"/>
                <a:cs typeface="Times New Roman" panose="02020603050405020304" pitchFamily="18" charset="0"/>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p>
          <a:p>
            <a:pPr marL="0" indent="0" algn="just">
              <a:spcBef>
                <a:spcPts val="300"/>
              </a:spcBef>
              <a:buFont typeface="Arial" panose="020B0604020202020204" pitchFamily="34" charset="0"/>
              <a:buNone/>
            </a:pPr>
            <a:r>
              <a:rPr lang="ru-RU" sz="1600" dirty="0">
                <a:latin typeface="Times New Roman" panose="02020603050405020304" pitchFamily="18" charset="0"/>
                <a:cs typeface="Times New Roman" panose="02020603050405020304" pitchFamily="18" charset="0"/>
              </a:rPr>
              <a:t>  В повседневной жизни мы также сталкиваемся с ЧС. Это дорожное происшествие, пожар в квартире или на даче, укус змеи, потеря ориентировки в лесу.</a:t>
            </a:r>
          </a:p>
        </p:txBody>
      </p:sp>
      <p:sp>
        <p:nvSpPr>
          <p:cNvPr id="7" name="Заголовок 1"/>
          <p:cNvSpPr txBox="1">
            <a:spLocks/>
          </p:cNvSpPr>
          <p:nvPr/>
        </p:nvSpPr>
        <p:spPr>
          <a:xfrm>
            <a:off x="579830" y="284517"/>
            <a:ext cx="3992170"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ЧТО ТАКОЕ ЧРЕЗВЫЧАЙНАЯ СИТУАЦИЯ</a:t>
            </a:r>
            <a:r>
              <a:rPr lang="ru-RU" sz="2000" dirty="0">
                <a:solidFill>
                  <a:srgbClr val="0070C0"/>
                </a:solidFill>
                <a:latin typeface="Arial" panose="020B0604020202020204" pitchFamily="34" charset="0"/>
                <a:cs typeface="Arial" panose="020B0604020202020204" pitchFamily="34" charset="0"/>
              </a:rPr>
              <a:t> </a:t>
            </a:r>
          </a:p>
        </p:txBody>
      </p:sp>
      <p:sp>
        <p:nvSpPr>
          <p:cNvPr id="8" name="Заголовок 1"/>
          <p:cNvSpPr txBox="1">
            <a:spLocks/>
          </p:cNvSpPr>
          <p:nvPr/>
        </p:nvSpPr>
        <p:spPr>
          <a:xfrm>
            <a:off x="4860032" y="279193"/>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ТЕЛЕФОНЫ ЭКСТРЕННЫХ СЛУЖБ</a:t>
            </a:r>
          </a:p>
          <a:p>
            <a:r>
              <a:rPr lang="ru-RU" sz="2000" dirty="0">
                <a:solidFill>
                  <a:srgbClr val="0070C0"/>
                </a:solidFill>
                <a:latin typeface="Arial" panose="020B0604020202020204" pitchFamily="34" charset="0"/>
                <a:cs typeface="Arial" panose="020B0604020202020204" pitchFamily="34" charset="0"/>
              </a:rPr>
              <a:t> (помощь круглосуточно)</a:t>
            </a:r>
          </a:p>
        </p:txBody>
      </p:sp>
      <p:sp>
        <p:nvSpPr>
          <p:cNvPr id="9"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13733"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236296"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432806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a:latin typeface="Times New Roman" panose="02020603050405020304" pitchFamily="18" charset="0"/>
                <a:cs typeface="Times New Roman" panose="02020603050405020304" pitchFamily="18" charset="0"/>
              </a:rPr>
              <a:t>   </a:t>
            </a:r>
            <a:r>
              <a:rPr lang="ru-RU" sz="1800" b="1" dirty="0">
                <a:latin typeface="Times New Roman" panose="02020603050405020304" pitchFamily="18" charset="0"/>
                <a:cs typeface="Times New Roman" panose="02020603050405020304" pitchFamily="18" charset="0"/>
              </a:rPr>
              <a:t>Не открывайте дверь никому</a:t>
            </a:r>
            <a:r>
              <a:rPr lang="ru-RU" sz="1800" dirty="0">
                <a:latin typeface="Times New Roman" panose="02020603050405020304" pitchFamily="18" charset="0"/>
                <a:cs typeface="Times New Roman" panose="02020603050405020304" pitchFamily="18" charset="0"/>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a:t>
            </a:r>
            <a:r>
              <a:rPr lang="en-US" sz="1800" dirty="0">
                <a:latin typeface="Times New Roman" panose="02020603050405020304" pitchFamily="18" charset="0"/>
                <a:cs typeface="Times New Roman" panose="02020603050405020304" pitchFamily="18" charset="0"/>
              </a:rPr>
              <a:t>:</a:t>
            </a:r>
            <a:r>
              <a:rPr lang="ru-RU" sz="1800" dirty="0">
                <a:latin typeface="Times New Roman" panose="02020603050405020304" pitchFamily="18" charset="0"/>
                <a:cs typeface="Times New Roman" panose="02020603050405020304" pitchFamily="18" charset="0"/>
              </a:rPr>
              <a:t> позвать на помощь из окна, стучать по трубам отопления или водопровода, выбросить в окно заметные предметы и так далее.</a:t>
            </a:r>
          </a:p>
          <a:p>
            <a:pPr marL="0" indent="0" algn="just">
              <a:spcBef>
                <a:spcPts val="300"/>
              </a:spcBef>
              <a:buFont typeface="Arial" panose="020B0604020202020204" pitchFamily="34" charset="0"/>
              <a:buNone/>
            </a:pPr>
            <a:r>
              <a:rPr lang="ru-RU" sz="1800" b="1" dirty="0">
                <a:latin typeface="Times New Roman" panose="02020603050405020304" pitchFamily="18" charset="0"/>
                <a:cs typeface="Times New Roman" panose="02020603050405020304" pitchFamily="18" charset="0"/>
              </a:rPr>
              <a:t>   Не открывайте дверь, если глазок  закрыт с другой стороны, если на площадке никого не видно.</a:t>
            </a:r>
          </a:p>
          <a:p>
            <a:pPr marL="0" indent="0" algn="just">
              <a:spcBef>
                <a:spcPts val="300"/>
              </a:spcBef>
              <a:buFont typeface="Arial" panose="020B0604020202020204" pitchFamily="34" charset="0"/>
              <a:buNone/>
            </a:pPr>
            <a:r>
              <a:rPr lang="ru-RU" sz="1800" dirty="0">
                <a:latin typeface="Times New Roman" panose="02020603050405020304" pitchFamily="18" charset="0"/>
                <a:cs typeface="Times New Roman" panose="02020603050405020304" pitchFamily="18" charset="0"/>
              </a:rPr>
              <a:t>Если потеряли ключи, не бойтесь сразу сказать об этом  родителям. Не оставляйте в дверях записок – это привлекает внимание посторонних. </a:t>
            </a:r>
          </a:p>
          <a:p>
            <a:pPr marL="0" indent="0" algn="just">
              <a:spcBef>
                <a:spcPts val="300"/>
              </a:spcBef>
              <a:buFont typeface="Arial" panose="020B0604020202020204" pitchFamily="34" charset="0"/>
              <a:buNone/>
            </a:pPr>
            <a:r>
              <a:rPr lang="ru-RU" sz="1800" b="1" dirty="0">
                <a:latin typeface="Times New Roman" panose="02020603050405020304" pitchFamily="18" charset="0"/>
                <a:cs typeface="Times New Roman" panose="02020603050405020304" pitchFamily="18" charset="0"/>
              </a:rPr>
              <a:t>   Не входите в лифт с подозрительными и незнакомыми людьми</a:t>
            </a:r>
            <a:r>
              <a:rPr lang="ru-RU" sz="1800" dirty="0">
                <a:latin typeface="Times New Roman" panose="02020603050405020304" pitchFamily="18" charset="0"/>
                <a:cs typeface="Times New Roman" panose="02020603050405020304" pitchFamily="18" charset="0"/>
              </a:rPr>
              <a:t>, а если попутчик уже вошел в лифт, контролируйте его поведение, повернувшись к нему лицом.</a:t>
            </a:r>
          </a:p>
        </p:txBody>
      </p:sp>
      <p:sp>
        <p:nvSpPr>
          <p:cNvPr id="7" name="Заголовок 1"/>
          <p:cNvSpPr txBox="1">
            <a:spLocks/>
          </p:cNvSpPr>
          <p:nvPr/>
        </p:nvSpPr>
        <p:spPr>
          <a:xfrm>
            <a:off x="279191" y="270663"/>
            <a:ext cx="4104456" cy="63805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ОДИН ДОМА</a:t>
            </a:r>
            <a:endParaRPr lang="ru-RU" sz="2000" dirty="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rmAutofit fontScale="85000" lnSpcReduction="20000"/>
          </a:bodyPr>
          <a:lstStyle/>
          <a:p>
            <a:pPr marL="0" indent="0" algn="just">
              <a:spcBef>
                <a:spcPts val="300"/>
              </a:spcBef>
              <a:buNone/>
            </a:pPr>
            <a:r>
              <a:rPr lang="ru-RU" sz="1600" dirty="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a:latin typeface="Times New Roman" panose="02020603050405020304" pitchFamily="18" charset="0"/>
                <a:cs typeface="Times New Roman" panose="02020603050405020304" pitchFamily="18" charset="0"/>
              </a:rPr>
              <a:t>независимо от уровня напряжения,</a:t>
            </a:r>
            <a:r>
              <a:rPr lang="ru-RU" sz="1600" b="1" dirty="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Никогда </a:t>
            </a:r>
            <a:r>
              <a:rPr lang="ru-RU" sz="1600" b="1" dirty="0">
                <a:latin typeface="Times New Roman" panose="02020603050405020304" pitchFamily="18" charset="0"/>
                <a:cs typeface="Times New Roman" panose="02020603050405020304" pitchFamily="18" charset="0"/>
              </a:rPr>
              <a:t>не вытирайте мокрой тряпкой </a:t>
            </a:r>
            <a:r>
              <a:rPr lang="ru-RU" sz="1600" dirty="0">
                <a:latin typeface="Times New Roman" panose="02020603050405020304" pitchFamily="18" charset="0"/>
                <a:cs typeface="Times New Roman" panose="02020603050405020304" pitchFamily="18" charset="0"/>
              </a:rPr>
              <a:t>даже выключенные </a:t>
            </a:r>
            <a:r>
              <a:rPr lang="ru-RU" sz="1600" b="1" dirty="0">
                <a:latin typeface="Times New Roman" panose="02020603050405020304" pitchFamily="18" charset="0"/>
                <a:cs typeface="Times New Roman" panose="02020603050405020304" pitchFamily="18" charset="0"/>
              </a:rPr>
              <a:t>электросветильники.  </a:t>
            </a:r>
            <a:r>
              <a:rPr lang="ru-RU" sz="1600" dirty="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Не оставляйте включенный прибор без присмотра.</a:t>
            </a: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ОСТОРОЖНО, ЭЛЕКТРИЧЕСТВО</a:t>
            </a:r>
            <a:endParaRPr lang="ru-RU" sz="2000" dirty="0">
              <a:solidFill>
                <a:srgbClr val="0070C0"/>
              </a:solidFill>
              <a:latin typeface="Arial" panose="020B0604020202020204" pitchFamily="34" charset="0"/>
              <a:cs typeface="Arial" panose="020B0604020202020204" pitchFamily="34" charset="0"/>
            </a:endParaRPr>
          </a:p>
        </p:txBody>
      </p:sp>
      <p:sp>
        <p:nvSpPr>
          <p:cNvPr id="10"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1"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
        <p:nvSpPr>
          <p:cNvPr id="12" name="Объект 2"/>
          <p:cNvSpPr txBox="1">
            <a:spLocks/>
          </p:cNvSpPr>
          <p:nvPr/>
        </p:nvSpPr>
        <p:spPr>
          <a:xfrm>
            <a:off x="5441725"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3" name="Объект 2"/>
          <p:cNvSpPr txBox="1">
            <a:spLocks/>
          </p:cNvSpPr>
          <p:nvPr/>
        </p:nvSpPr>
        <p:spPr>
          <a:xfrm>
            <a:off x="7164288"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32473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p>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Соблюдайте последовательность включения газовых приборов</a:t>
            </a:r>
            <a:r>
              <a:rPr lang="en-US" sz="2100" dirty="0">
                <a:latin typeface="Times New Roman" panose="02020603050405020304" pitchFamily="18" charset="0"/>
                <a:cs typeface="Times New Roman" panose="02020603050405020304" pitchFamily="18" charset="0"/>
              </a:rPr>
              <a:t>: </a:t>
            </a:r>
            <a:r>
              <a:rPr lang="ru-RU" sz="2100" b="1" dirty="0">
                <a:latin typeface="Times New Roman" panose="02020603050405020304" pitchFamily="18" charset="0"/>
                <a:cs typeface="Times New Roman" panose="02020603050405020304" pitchFamily="18" charset="0"/>
              </a:rPr>
              <a:t>сначала зажгите спичку, а затем откройте подачу газа.</a:t>
            </a:r>
          </a:p>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Если произошла утечка газа, необходимо сразу же открыть окна и двери.</a:t>
            </a:r>
          </a:p>
          <a:p>
            <a:pPr marL="0" indent="0" algn="just">
              <a:spcBef>
                <a:spcPts val="300"/>
              </a:spcBef>
              <a:buFont typeface="Arial" panose="020B0604020202020204" pitchFamily="34" charset="0"/>
              <a:buNone/>
            </a:pPr>
            <a:r>
              <a:rPr lang="ru-RU" sz="2100" b="1" dirty="0">
                <a:latin typeface="Times New Roman" panose="02020603050405020304" pitchFamily="18" charset="0"/>
                <a:cs typeface="Times New Roman" panose="02020603050405020304" pitchFamily="18" charset="0"/>
              </a:rPr>
              <a:t>   При появлении запаха газа немедленно выключите газовую плиту</a:t>
            </a:r>
            <a:r>
              <a:rPr lang="ru-RU" sz="2100" dirty="0">
                <a:latin typeface="Times New Roman" panose="02020603050405020304" pitchFamily="18" charset="0"/>
                <a:cs typeface="Times New Roman" panose="02020603050405020304" pitchFamily="18" charset="0"/>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lang="ru-RU" sz="2100" dirty="0">
                <a:solidFill>
                  <a:srgbClr val="FF0000"/>
                </a:solidFill>
                <a:latin typeface="Times New Roman" panose="02020603050405020304" pitchFamily="18" charset="0"/>
                <a:cs typeface="Times New Roman" panose="02020603050405020304" pitchFamily="18" charset="0"/>
              </a:rPr>
              <a:t>Единый телефон службы спасения – «112».</a:t>
            </a:r>
          </a:p>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Ни в коем случае нельзя зажигать спички, включать и выключать электрический свет, так как малейшая искра способна вызвать пожар.</a:t>
            </a:r>
          </a:p>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Если есть необходимость войте в помещение, где произошла утечка газа, следует закрыть рот и нос платком.</a:t>
            </a:r>
          </a:p>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b="1" dirty="0">
                <a:latin typeface="Times New Roman" panose="02020603050405020304" pitchFamily="18" charset="0"/>
                <a:cs typeface="Times New Roman" panose="02020603050405020304" pitchFamily="18" charset="0"/>
              </a:rPr>
              <a:t>Помните, что взрыв бытового газа в помещении может стать причиной обрушения здания или его части, возникновения пожара, </a:t>
            </a:r>
            <a:r>
              <a:rPr lang="ru-RU" sz="2100" b="1" dirty="0" err="1">
                <a:latin typeface="Times New Roman" panose="02020603050405020304" pitchFamily="18" charset="0"/>
                <a:cs typeface="Times New Roman" panose="02020603050405020304" pitchFamily="18" charset="0"/>
              </a:rPr>
              <a:t>травмирования</a:t>
            </a:r>
            <a:r>
              <a:rPr lang="ru-RU" sz="2100" b="1" dirty="0">
                <a:latin typeface="Times New Roman" panose="02020603050405020304" pitchFamily="18" charset="0"/>
                <a:cs typeface="Times New Roman" panose="02020603050405020304" pitchFamily="18" charset="0"/>
              </a:rPr>
              <a:t> и гибели людей. </a:t>
            </a:r>
            <a:endParaRPr lang="ru-RU" sz="1800"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609600" y="270663"/>
            <a:ext cx="377404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А У НАС В КВАРТИРЕ ГАЗ…</a:t>
            </a:r>
            <a:endParaRPr lang="ru-RU" sz="2000" dirty="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754760" cy="5256584"/>
          </a:xfrm>
        </p:spPr>
        <p:txBody>
          <a:bodyPr>
            <a:noAutofit/>
          </a:bodyPr>
          <a:lstStyle/>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Пожар – самое распространенное бедствие. </a:t>
            </a:r>
            <a:r>
              <a:rPr lang="ru-RU" sz="1200" b="1" dirty="0">
                <a:latin typeface="Times New Roman" panose="02020603050405020304" pitchFamily="18" charset="0"/>
                <a:cs typeface="Times New Roman" panose="02020603050405020304" pitchFamily="18" charset="0"/>
              </a:rPr>
              <a:t>Никогда не играйте с огнем</a:t>
            </a:r>
            <a:r>
              <a:rPr lang="ru-RU" sz="1200" dirty="0">
                <a:latin typeface="Times New Roman" panose="02020603050405020304" pitchFamily="18" charset="0"/>
                <a:cs typeface="Times New Roman" panose="02020603050405020304" pitchFamily="18" charset="0"/>
              </a:rPr>
              <a:t> и никому не позволяйте шутить с ним!</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Если в вашей квартире что-то загорелось, не паникуйте. </a:t>
            </a:r>
            <a:r>
              <a:rPr lang="ru-RU" sz="1200" b="1" dirty="0">
                <a:latin typeface="Times New Roman" panose="02020603050405020304" pitchFamily="18" charset="0"/>
                <a:cs typeface="Times New Roman" panose="02020603050405020304" pitchFamily="18" charset="0"/>
              </a:rPr>
              <a:t>Срочно покиньте квартиру, предупредите соседей и вызовите пожарных</a:t>
            </a:r>
            <a:r>
              <a:rPr lang="ru-RU" sz="1200" dirty="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lang="ru-RU" sz="1200" b="1" dirty="0">
                <a:latin typeface="Times New Roman" panose="02020603050405020304" pitchFamily="18" charset="0"/>
                <a:cs typeface="Times New Roman" panose="02020603050405020304" pitchFamily="18" charset="0"/>
              </a:rPr>
              <a:t>Нельзя открывать окна во время пожара</a:t>
            </a:r>
            <a:r>
              <a:rPr lang="en-US" sz="1200" dirty="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 приток кислорода только даст огню силы разгореться.</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lang="ru-RU" sz="12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ЕСЛИ В ДОМЕ ПОЖАР</a:t>
            </a:r>
            <a:endParaRPr lang="ru-RU" sz="2000" dirty="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123171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Если вы разбили градусник, помните главное – </a:t>
            </a:r>
            <a:r>
              <a:rPr lang="ru-RU" sz="2100" b="1" dirty="0">
                <a:latin typeface="Times New Roman" panose="02020603050405020304" pitchFamily="18" charset="0"/>
                <a:cs typeface="Times New Roman" panose="02020603050405020304" pitchFamily="18" charset="0"/>
              </a:rPr>
              <a:t>убирать ртуть надо тщательно и быстро. </a:t>
            </a:r>
            <a:r>
              <a:rPr lang="ru-RU" sz="2100" dirty="0">
                <a:latin typeface="Times New Roman" panose="02020603050405020304" pitchFamily="18" charset="0"/>
                <a:cs typeface="Times New Roman" panose="02020603050405020304" pitchFamily="18" charset="0"/>
              </a:rPr>
              <a:t>Перед сбором ртути наденьте марлевую повязку и резиновые перчатки</a:t>
            </a:r>
            <a:r>
              <a:rPr lang="en-US" sz="2100" dirty="0">
                <a:latin typeface="Times New Roman" panose="02020603050405020304" pitchFamily="18" charset="0"/>
                <a:cs typeface="Times New Roman" panose="02020603050405020304" pitchFamily="18" charset="0"/>
              </a:rPr>
              <a:t>:</a:t>
            </a:r>
            <a:r>
              <a:rPr lang="ru-RU" sz="2100" dirty="0">
                <a:latin typeface="Times New Roman" panose="02020603050405020304" pitchFamily="18" charset="0"/>
                <a:cs typeface="Times New Roman" panose="02020603050405020304" pitchFamily="18" charset="0"/>
              </a:rPr>
              <a:t>  вещество не должно соприкасаться с обнаженными участками кожи.</a:t>
            </a:r>
          </a:p>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Ограничьте место аварии. Ртуть прилипает к поверхностям и может быть легко разнесена на подошвах обуви по другим участкам помещения.</a:t>
            </a:r>
          </a:p>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p>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Мелкие капельки можно собрать с помощью шприца, резиновой груши, двух листов бумаги, </a:t>
            </a:r>
            <a:r>
              <a:rPr lang="ru-RU" sz="2100" dirty="0" err="1">
                <a:latin typeface="Times New Roman" panose="02020603050405020304" pitchFamily="18" charset="0"/>
                <a:cs typeface="Times New Roman" panose="02020603050405020304" pitchFamily="18" charset="0"/>
              </a:rPr>
              <a:t>лекопластыря</a:t>
            </a:r>
            <a:r>
              <a:rPr lang="ru-RU" sz="2100" dirty="0">
                <a:latin typeface="Times New Roman" panose="02020603050405020304" pitchFamily="18" charset="0"/>
                <a:cs typeface="Times New Roman" panose="02020603050405020304" pitchFamily="18" charset="0"/>
              </a:rPr>
              <a:t>, скотча, мокрой газеты.</a:t>
            </a:r>
          </a:p>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Место разлива ртути обработайте концентрированных раствором марганцовки или хлорной извести.</a:t>
            </a:r>
          </a:p>
          <a:p>
            <a:pPr marL="0" indent="0" algn="just">
              <a:spcBef>
                <a:spcPts val="300"/>
              </a:spcBef>
              <a:buFont typeface="Arial" panose="020B0604020202020204" pitchFamily="34" charset="0"/>
              <a:buNone/>
            </a:pPr>
            <a:r>
              <a:rPr lang="ru-RU" sz="2100" b="1" dirty="0">
                <a:latin typeface="Times New Roman" panose="02020603050405020304" pitchFamily="18" charset="0"/>
                <a:cs typeface="Times New Roman" panose="02020603050405020304" pitchFamily="18" charset="0"/>
              </a:rPr>
              <a:t>   Откройте окна и проветрите помещение.</a:t>
            </a:r>
          </a:p>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Если и остались какие-либо испарения, пусть выветриваются в окно.</a:t>
            </a:r>
          </a:p>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Вызовите специалистов, позвонив в службу «112».  </a:t>
            </a:r>
            <a:r>
              <a:rPr lang="ru-RU" sz="2100" b="1" dirty="0">
                <a:latin typeface="Times New Roman" panose="02020603050405020304" pitchFamily="18" charset="0"/>
                <a:cs typeface="Times New Roman" panose="02020603050405020304" pitchFamily="18" charset="0"/>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lang="ru-RU" sz="2100"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539552" y="270663"/>
            <a:ext cx="3844094"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ЕСЛИ ВЫ РАЗБИЛИ ГРАДУСНИК</a:t>
            </a:r>
            <a:endParaRPr lang="ru-RU" sz="2000" dirty="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Autofit/>
          </a:bodyPr>
          <a:lstStyle/>
          <a:p>
            <a:pPr marL="0" indent="0" algn="just">
              <a:spcBef>
                <a:spcPts val="0"/>
              </a:spcBef>
              <a:spcAft>
                <a:spcPts val="0"/>
              </a:spcAft>
              <a:buNone/>
            </a:pPr>
            <a:r>
              <a:rPr lang="ru-RU" sz="1200" b="1" dirty="0">
                <a:latin typeface="Times New Roman" panose="02020603050405020304" pitchFamily="18" charset="0"/>
                <a:cs typeface="Times New Roman" panose="02020603050405020304" pitchFamily="18" charset="0"/>
              </a:rPr>
              <a:t>   Избегайте больших скоплений людей. </a:t>
            </a:r>
            <a:r>
              <a:rPr lang="ru-RU" sz="1200" dirty="0">
                <a:latin typeface="Times New Roman" panose="02020603050405020304" pitchFamily="18" charset="0"/>
                <a:cs typeface="Times New Roman" panose="02020603050405020304" pitchFamily="18" charset="0"/>
              </a:rPr>
              <a:t>Не присоединяйтесь к толпе, как бы ни хотелось посмотреть на происходящие события.</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b="1" dirty="0">
                <a:latin typeface="Times New Roman" panose="02020603050405020304" pitchFamily="18" charset="0"/>
                <a:cs typeface="Times New Roman" panose="02020603050405020304" pitchFamily="18" charset="0"/>
              </a:rPr>
              <a:t>Если оказались в толпе, позвольте ей нести вас, но попытайтесь выбраться из нее.</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Глубоко вдохните и разведите согнутые в локтях руки чуть в стороны, чтобы грудная клетка не была сдавлена.</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Если давка приняла угрожающий характер, немедленно, не раздумывая, освободитель от любой ноши, прежде всего от сумки на длинном ремне и шарфа.</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Если что-то уронили, ни в коем случае не наклоняйтесь, чтобы поднять.</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ПОВЕДЕНИЕ В ТОЛПЕ</a:t>
            </a:r>
            <a:endParaRPr lang="ru-RU" sz="2000" dirty="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239550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b="1" dirty="0">
                <a:latin typeface="Times New Roman" panose="02020603050405020304" pitchFamily="18" charset="0"/>
                <a:cs typeface="Times New Roman" panose="02020603050405020304" pitchFamily="18" charset="0"/>
              </a:rPr>
              <a:t>О </a:t>
            </a:r>
            <a:r>
              <a:rPr lang="ru-RU" sz="2200" b="1" dirty="0">
                <a:latin typeface="Times New Roman" panose="02020603050405020304" pitchFamily="18" charset="0"/>
                <a:cs typeface="Times New Roman" panose="02020603050405020304" pitchFamily="18" charset="0"/>
              </a:rPr>
              <a:t>возможности опасности взрыва можно судить по следующим признакам</a:t>
            </a:r>
            <a:r>
              <a:rPr lang="en-US" sz="2200" b="1" dirty="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a:latin typeface="Times New Roman" panose="02020603050405020304" pitchFamily="18" charset="0"/>
                <a:cs typeface="Times New Roman" panose="02020603050405020304" pitchFamily="18" charset="0"/>
              </a:rPr>
              <a:t>Проволока или шнур, натянутые в неожиданном месте</a:t>
            </a:r>
            <a:r>
              <a:rPr lang="en-US" sz="2200" dirty="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a:latin typeface="Times New Roman" panose="02020603050405020304" pitchFamily="18" charset="0"/>
                <a:cs typeface="Times New Roman" panose="02020603050405020304" pitchFamily="18" charset="0"/>
              </a:rPr>
              <a:t>Сумка или предмет, оставленные в автобусе, на вокзале, у входа в здание</a:t>
            </a:r>
            <a:r>
              <a:rPr lang="en-US" sz="2200" dirty="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a:latin typeface="Times New Roman" panose="02020603050405020304" pitchFamily="18" charset="0"/>
                <a:cs typeface="Times New Roman" panose="02020603050405020304" pitchFamily="18" charset="0"/>
              </a:rPr>
              <a:t>Провода, свисающие из-под кузова машины</a:t>
            </a:r>
            <a:r>
              <a:rPr lang="en-US" sz="2200" dirty="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err="1">
                <a:latin typeface="Times New Roman" panose="02020603050405020304" pitchFamily="18" charset="0"/>
                <a:cs typeface="Times New Roman" panose="02020603050405020304" pitchFamily="18" charset="0"/>
              </a:rPr>
              <a:t>Свежезасыпанная</a:t>
            </a:r>
            <a:r>
              <a:rPr lang="ru-RU" sz="2200" dirty="0">
                <a:latin typeface="Times New Roman" panose="02020603050405020304" pitchFamily="18" charset="0"/>
                <a:cs typeface="Times New Roman" panose="02020603050405020304" pitchFamily="18" charset="0"/>
              </a:rPr>
              <a:t> яма на обочине дороги</a:t>
            </a:r>
            <a:r>
              <a:rPr lang="en-US" sz="2200" dirty="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a:latin typeface="Times New Roman" panose="02020603050405020304" pitchFamily="18" charset="0"/>
                <a:cs typeface="Times New Roman" panose="02020603050405020304" pitchFamily="18" charset="0"/>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p>
          <a:p>
            <a:pPr marL="0" indent="0" algn="just">
              <a:spcBef>
                <a:spcPts val="300"/>
              </a:spcBef>
              <a:buNone/>
            </a:pPr>
            <a:r>
              <a:rPr lang="ru-RU" sz="2200" b="1" dirty="0">
                <a:latin typeface="Times New Roman" panose="02020603050405020304" pitchFamily="18" charset="0"/>
                <a:cs typeface="Times New Roman" panose="02020603050405020304" pitchFamily="18" charset="0"/>
              </a:rPr>
              <a:t>   Что делать? </a:t>
            </a:r>
            <a:r>
              <a:rPr lang="ru-RU" sz="2200" dirty="0">
                <a:latin typeface="Times New Roman" panose="02020603050405020304" pitchFamily="18" charset="0"/>
                <a:cs typeface="Times New Roman" panose="02020603050405020304" pitchFamily="18" charset="0"/>
              </a:rPr>
              <a:t>Ни в коем случае не прикасаться! О подозрительном предмете немедленно сообщите взрослым, позвоните в полицию или МЧС.</a:t>
            </a:r>
          </a:p>
          <a:p>
            <a:pPr marL="0" indent="0" algn="just">
              <a:spcBef>
                <a:spcPts val="300"/>
              </a:spcBef>
              <a:buNone/>
            </a:pPr>
            <a:r>
              <a:rPr lang="ru-RU" sz="2200" b="1" dirty="0">
                <a:latin typeface="Times New Roman" panose="02020603050405020304" pitchFamily="18" charset="0"/>
                <a:cs typeface="Times New Roman" panose="02020603050405020304" pitchFamily="18" charset="0"/>
              </a:rPr>
              <a:t>   Помните, что с угрозой террористических актов шутить нельзя!  </a:t>
            </a:r>
            <a:r>
              <a:rPr lang="ru-RU" sz="2200" dirty="0">
                <a:latin typeface="Times New Roman" panose="02020603050405020304" pitchFamily="18" charset="0"/>
                <a:cs typeface="Times New Roman" panose="02020603050405020304" pitchFamily="18" charset="0"/>
              </a:rPr>
              <a:t>Сообщениями по телефону о бомбе, заложенной якобы в школе, нерадивые ученики пытаются сорвать уроки. Как правило, таких «</a:t>
            </a:r>
            <a:r>
              <a:rPr lang="ru-RU" sz="2200" dirty="0" err="1">
                <a:latin typeface="Times New Roman" panose="02020603050405020304" pitchFamily="18" charset="0"/>
                <a:cs typeface="Times New Roman" panose="02020603050405020304" pitchFamily="18" charset="0"/>
              </a:rPr>
              <a:t>лжетеррористов</a:t>
            </a:r>
            <a:r>
              <a:rPr lang="ru-RU" sz="2200" dirty="0">
                <a:latin typeface="Times New Roman" panose="02020603050405020304" pitchFamily="18" charset="0"/>
                <a:cs typeface="Times New Roman" panose="02020603050405020304" pitchFamily="18" charset="0"/>
              </a:rPr>
              <a:t>» ловят, каким бы телефоном они не пользовались. Наказание несут как сами «шутники», так и их родители</a:t>
            </a:r>
            <a:r>
              <a:rPr lang="ru-RU" sz="2100" dirty="0">
                <a:latin typeface="Times New Roman" panose="02020603050405020304" pitchFamily="18" charset="0"/>
                <a:cs typeface="Times New Roman" panose="02020603050405020304" pitchFamily="18" charset="0"/>
              </a:rPr>
              <a:t>.</a:t>
            </a:r>
          </a:p>
        </p:txBody>
      </p:sp>
      <p:sp>
        <p:nvSpPr>
          <p:cNvPr id="7" name="Заголовок 1"/>
          <p:cNvSpPr txBox="1">
            <a:spLocks/>
          </p:cNvSpPr>
          <p:nvPr/>
        </p:nvSpPr>
        <p:spPr>
          <a:xfrm>
            <a:off x="279191" y="270663"/>
            <a:ext cx="410445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ЧТО ДЕЛАТЬ ПРИ УГРОЗЕ ТЕРАКТА?</a:t>
            </a:r>
            <a:endParaRPr lang="ru-RU" sz="2000" dirty="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816424" cy="5054550"/>
          </a:xfrm>
        </p:spPr>
        <p:txBody>
          <a:bodyPr>
            <a:noAutofit/>
          </a:bodyPr>
          <a:lstStyle/>
          <a:p>
            <a:pPr marL="0" indent="0" algn="just">
              <a:spcBef>
                <a:spcPts val="0"/>
              </a:spcBef>
              <a:spcAft>
                <a:spcPts val="0"/>
              </a:spcAft>
              <a:buNone/>
            </a:pPr>
            <a:r>
              <a:rPr lang="ru-RU" sz="1200" b="1" dirty="0">
                <a:latin typeface="Times New Roman" panose="02020603050405020304" pitchFamily="18" charset="0"/>
                <a:cs typeface="Times New Roman" panose="02020603050405020304" pitchFamily="18" charset="0"/>
              </a:rPr>
              <a:t>   </a:t>
            </a:r>
            <a:r>
              <a:rPr lang="ru-RU" sz="1300" dirty="0">
                <a:latin typeface="Times New Roman" panose="02020603050405020304" pitchFamily="18" charset="0"/>
                <a:cs typeface="Times New Roman" panose="02020603050405020304" pitchFamily="18" charset="0"/>
              </a:rPr>
              <a:t>Помните, что степень агрессивности собаки зависит не только от породы, но прежде всего от ее воспитания и поведения хозяина.</a:t>
            </a:r>
          </a:p>
          <a:p>
            <a:pPr marL="0" indent="0" algn="just">
              <a:spcBef>
                <a:spcPts val="0"/>
              </a:spcBef>
              <a:spcAft>
                <a:spcPts val="0"/>
              </a:spcAft>
              <a:buNone/>
            </a:pPr>
            <a:r>
              <a:rPr lang="ru-RU" sz="1300" b="1" dirty="0">
                <a:latin typeface="Times New Roman" panose="02020603050405020304" pitchFamily="18" charset="0"/>
                <a:cs typeface="Times New Roman" panose="02020603050405020304" pitchFamily="18" charset="0"/>
              </a:rPr>
              <a:t>   Никогда не дразните собаку! </a:t>
            </a:r>
            <a:r>
              <a:rPr lang="ru-RU" sz="1300" dirty="0">
                <a:latin typeface="Times New Roman" panose="02020603050405020304" pitchFamily="18" charset="0"/>
                <a:cs typeface="Times New Roman" panose="02020603050405020304" pitchFamily="18" charset="0"/>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lang="ru-RU" sz="1300" b="1" dirty="0">
                <a:latin typeface="Times New Roman" panose="02020603050405020304" pitchFamily="18" charset="0"/>
                <a:cs typeface="Times New Roman" panose="02020603050405020304" pitchFamily="18" charset="0"/>
              </a:rPr>
              <a:t>отведите взгляд в сторону, ведите себя спокойно и миролюбиво</a:t>
            </a:r>
            <a:r>
              <a:rPr lang="ru-RU" sz="1300" dirty="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Перед тем, как укусить ,собака подает упреждающие сигналы</a:t>
            </a:r>
            <a:r>
              <a:rPr lang="en-US" sz="1300" dirty="0">
                <a:latin typeface="Times New Roman" panose="02020603050405020304" pitchFamily="18" charset="0"/>
                <a:cs typeface="Times New Roman" panose="02020603050405020304" pitchFamily="18" charset="0"/>
              </a:rPr>
              <a:t>:</a:t>
            </a:r>
            <a:r>
              <a:rPr lang="ru-RU" sz="1300" dirty="0">
                <a:latin typeface="Times New Roman" panose="02020603050405020304" pitchFamily="18" charset="0"/>
                <a:cs typeface="Times New Roman" panose="02020603050405020304" pitchFamily="18" charset="0"/>
              </a:rPr>
              <a:t> прижимает уши, приседает на задние лапы, рычит, скалит зубы.</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Если собака вас все-таки укусила, обязательно обратитесь к врачу.</a:t>
            </a:r>
          </a:p>
        </p:txBody>
      </p:sp>
      <p:sp>
        <p:nvSpPr>
          <p:cNvPr id="9" name="Заголовок 1"/>
          <p:cNvSpPr txBox="1">
            <a:spLocks/>
          </p:cNvSpPr>
          <p:nvPr/>
        </p:nvSpPr>
        <p:spPr>
          <a:xfrm>
            <a:off x="4860032" y="44624"/>
            <a:ext cx="410445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ОСТОРОЖНО, ЗЛАЯ СОБАКА!</a:t>
            </a:r>
            <a:endParaRPr lang="ru-RU" sz="2000" dirty="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687714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836712"/>
            <a:ext cx="3754760" cy="52649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Никогда не купайтесь в незнакомом месте.</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Безопаснее всего купаться в зоне, огороженной буйками или поплавками.</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В холодную воду заходите медленно</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a:t>
            </a:r>
            <a:r>
              <a:rPr lang="ru-RU" sz="1300" dirty="0" err="1">
                <a:solidFill>
                  <a:schemeClr val="tx1">
                    <a:lumMod val="75000"/>
                    <a:lumOff val="25000"/>
                  </a:schemeClr>
                </a:solidFill>
                <a:latin typeface="Times New Roman" panose="02020603050405020304" pitchFamily="18" charset="0"/>
                <a:cs typeface="Times New Roman" panose="02020603050405020304" pitchFamily="18" charset="0"/>
              </a:rPr>
              <a:t>потянте</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за большой палец ступню на себя. Как правило, судорога отступает.</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Не ныряйте и не прыгайте с обрыва в воду. Под водой могут оказаться затопленные бревна или железки, о которые можно пораниться.</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Не купайтесь в реке, по которой плавают катера или суда.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Волна от катера может накрыть вас с головой, а если вы подплывете слишком близки к судну, может затянуть под винты.</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Пользоваться 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p>
          <a:p>
            <a:pPr marL="0" indent="0" algn="just">
              <a:spcBef>
                <a:spcPts val="300"/>
              </a:spcBef>
              <a:buFont typeface="Arial" panose="020B0604020202020204" pitchFamily="34" charset="0"/>
              <a:buNone/>
            </a:pPr>
            <a:endParaRPr lang="ru-RU" sz="13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p>
        </p:txBody>
      </p:sp>
      <p:sp>
        <p:nvSpPr>
          <p:cNvPr id="7" name="Заголовок 1"/>
          <p:cNvSpPr txBox="1">
            <a:spLocks/>
          </p:cNvSpPr>
          <p:nvPr/>
        </p:nvSpPr>
        <p:spPr>
          <a:xfrm>
            <a:off x="395536"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БЕЗОПАСНОСТЬ НА ВОДЕ</a:t>
            </a:r>
            <a:endParaRPr lang="ru-RU" sz="2000" dirty="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816424" cy="5054550"/>
          </a:xfrm>
        </p:spPr>
        <p:txBody>
          <a:bodyPr>
            <a:noAutofit/>
          </a:bodyPr>
          <a:lstStyle/>
          <a:p>
            <a:pPr marL="0" indent="0" algn="just">
              <a:spcBef>
                <a:spcPts val="300"/>
              </a:spcBef>
              <a:buNone/>
            </a:pPr>
            <a:r>
              <a:rPr lang="ru-RU" sz="1200" b="1" dirty="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Отправляясь  в лес, </a:t>
            </a:r>
            <a:r>
              <a:rPr lang="ru-RU" sz="1200" b="1" dirty="0">
                <a:latin typeface="Times New Roman" panose="02020603050405020304" pitchFamily="18" charset="0"/>
                <a:cs typeface="Times New Roman" panose="02020603050405020304" pitchFamily="18" charset="0"/>
              </a:rPr>
              <a:t>возьмите с собой водостойкие спички или зажигалку. </a:t>
            </a:r>
            <a:r>
              <a:rPr lang="ru-RU" sz="1200" dirty="0">
                <a:latin typeface="Times New Roman" panose="02020603050405020304" pitchFamily="18" charset="0"/>
                <a:cs typeface="Times New Roman" panose="02020603050405020304" pitchFamily="18" charset="0"/>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   Если вы заблудились в лесу, остановитесь, присядьте и подумайте, как вам выбраться к месту, с которого вы начали путь. Для этого </a:t>
            </a:r>
            <a:r>
              <a:rPr lang="ru-RU" sz="1200" b="1" dirty="0">
                <a:latin typeface="Times New Roman" panose="02020603050405020304" pitchFamily="18" charset="0"/>
                <a:cs typeface="Times New Roman" panose="02020603050405020304" pitchFamily="18" charset="0"/>
              </a:rPr>
              <a:t>вспомните ориентир</a:t>
            </a:r>
            <a:r>
              <a:rPr lang="ru-RU" sz="1200" dirty="0">
                <a:latin typeface="Times New Roman" panose="02020603050405020304" pitchFamily="18" charset="0"/>
                <a:cs typeface="Times New Roman" panose="02020603050405020304" pitchFamily="18" charset="0"/>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 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Без крайней необходимость </a:t>
            </a:r>
            <a:r>
              <a:rPr lang="ru-RU" sz="1200" b="1" dirty="0">
                <a:latin typeface="Times New Roman" panose="02020603050405020304" pitchFamily="18" charset="0"/>
                <a:cs typeface="Times New Roman" panose="02020603050405020304" pitchFamily="18" charset="0"/>
              </a:rPr>
              <a:t>не идите через болото</a:t>
            </a:r>
            <a:r>
              <a:rPr lang="ru-RU" sz="1200" dirty="0">
                <a:latin typeface="Times New Roman" panose="02020603050405020304" pitchFamily="18" charset="0"/>
                <a:cs typeface="Times New Roman" panose="02020603050405020304" pitchFamily="18" charset="0"/>
              </a:rPr>
              <a:t>. Если другого выхода нет, вооружитесь длинным шестом, проверяйте им прочность поверхности. </a:t>
            </a:r>
            <a:r>
              <a:rPr lang="ru-RU" sz="1200" b="1" dirty="0">
                <a:latin typeface="Times New Roman" panose="02020603050405020304" pitchFamily="18" charset="0"/>
                <a:cs typeface="Times New Roman" panose="02020603050405020304" pitchFamily="18" charset="0"/>
              </a:rPr>
              <a:t>Не идите через густой кустарник.</a:t>
            </a:r>
          </a:p>
          <a:p>
            <a:pPr marL="0" indent="0" algn="just">
              <a:spcBef>
                <a:spcPts val="300"/>
              </a:spcBef>
              <a:buNone/>
            </a:pPr>
            <a:r>
              <a:rPr lang="ru-RU" sz="1300" b="1" dirty="0">
                <a:latin typeface="Times New Roman" panose="02020603050405020304" pitchFamily="18" charset="0"/>
                <a:cs typeface="Times New Roman" panose="02020603050405020304" pitchFamily="18" charset="0"/>
              </a:rPr>
              <a:t> </a:t>
            </a:r>
            <a:endParaRPr lang="ru-RU" sz="1300"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ЕСЛИ ВЫ ЗАБЛУДИЛИСЬ В ЛЕСУ</a:t>
            </a:r>
            <a:endParaRPr lang="ru-RU" sz="2000" dirty="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2032415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764705"/>
            <a:ext cx="3754760" cy="53369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У сильного ветра может быть несколько названий</a:t>
            </a:r>
            <a:r>
              <a:rPr lang="en-US" sz="1400" dirty="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буря, ураган, смерч. Основными признаками их приближения являются</a:t>
            </a:r>
            <a:r>
              <a:rPr lang="en-US" sz="1400" dirty="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p>
          <a:p>
            <a:pPr marL="0" indent="0" algn="just">
              <a:spcBef>
                <a:spcPts val="300"/>
              </a:spcBef>
              <a:buFont typeface="Arial" panose="020B0604020202020204" pitchFamily="34" charset="0"/>
              <a:buNone/>
            </a:pP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b="1" dirty="0">
                <a:solidFill>
                  <a:schemeClr val="tx1">
                    <a:lumMod val="75000"/>
                    <a:lumOff val="25000"/>
                  </a:schemeClr>
                </a:solidFill>
                <a:latin typeface="Times New Roman" panose="02020603050405020304" pitchFamily="18" charset="0"/>
                <a:cs typeface="Times New Roman" panose="02020603050405020304" pitchFamily="18" charset="0"/>
              </a:rPr>
              <a:t>Не следует оставаться на улице.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Поскорее укройтесь  в ближайшем здании. Если нет такой возможности, защитите себя (особенно голову) подручными средствами – фанерой, доской, ящиком.</a:t>
            </a:r>
          </a:p>
          <a:p>
            <a:pPr marL="0" indent="0" algn="just">
              <a:spcBef>
                <a:spcPts val="300"/>
              </a:spcBef>
              <a:buFont typeface="Arial" panose="020B0604020202020204" pitchFamily="34" charset="0"/>
              <a:buNone/>
            </a:pPr>
            <a:r>
              <a:rPr lang="ru-RU" sz="1400" b="1" dirty="0">
                <a:solidFill>
                  <a:schemeClr val="tx1">
                    <a:lumMod val="75000"/>
                    <a:lumOff val="25000"/>
                  </a:schemeClr>
                </a:solidFill>
                <a:latin typeface="Times New Roman" panose="02020603050405020304" pitchFamily="18" charset="0"/>
                <a:cs typeface="Times New Roman" panose="02020603050405020304" pitchFamily="18" charset="0"/>
              </a:rPr>
              <a:t>   В ветреную погоду следует отказаться от развлечений на аттракционах.</a:t>
            </a:r>
          </a:p>
          <a:p>
            <a:pPr marL="0" indent="0" algn="just">
              <a:spcBef>
                <a:spcPts val="300"/>
              </a:spcBef>
              <a:buFont typeface="Arial" panose="020B0604020202020204" pitchFamily="34" charset="0"/>
              <a:buNone/>
            </a:pP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p>
        </p:txBody>
      </p:sp>
      <p:sp>
        <p:nvSpPr>
          <p:cNvPr id="7" name="Заголовок 1"/>
          <p:cNvSpPr txBox="1">
            <a:spLocks/>
          </p:cNvSpPr>
          <p:nvPr/>
        </p:nvSpPr>
        <p:spPr>
          <a:xfrm>
            <a:off x="279191" y="260648"/>
            <a:ext cx="4104456" cy="566049"/>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ЧТО ДЕЛАТЬ ПРИ СИЛЬНОМ ВЕТРЕ?</a:t>
            </a:r>
            <a:endParaRPr lang="ru-RU" sz="2000" dirty="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26697"/>
            <a:ext cx="3816424" cy="5050575"/>
          </a:xfrm>
        </p:spPr>
        <p:txBody>
          <a:bodyPr>
            <a:noAutofit/>
          </a:bodyPr>
          <a:lstStyle/>
          <a:p>
            <a:pPr marL="0" indent="0" algn="just">
              <a:spcBef>
                <a:spcPts val="300"/>
              </a:spcBef>
              <a:buNone/>
            </a:pPr>
            <a:r>
              <a:rPr lang="ru-RU" sz="1200" b="1" dirty="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Приближение грозы всегда заметно</a:t>
            </a:r>
            <a:r>
              <a:rPr lang="en-US" sz="1200" dirty="0">
                <a:latin typeface="Times New Roman" panose="02020603050405020304" pitchFamily="18" charset="0"/>
                <a:cs typeface="Times New Roman" panose="02020603050405020304" pitchFamily="18" charset="0"/>
              </a:rPr>
              <a:t>:</a:t>
            </a:r>
            <a:r>
              <a:rPr lang="ru-RU" sz="1200" dirty="0">
                <a:latin typeface="Times New Roman" panose="02020603050405020304" pitchFamily="18" charset="0"/>
                <a:cs typeface="Times New Roman" panose="02020603050405020304" pitchFamily="18" charset="0"/>
              </a:rPr>
              <a:t> солнце печет, воздух влажный, цвет неба начинает меняться, издалека разносится первый раскат грома. Это верный признак грозы.</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   </a:t>
            </a:r>
            <a:r>
              <a:rPr lang="ru-RU" sz="1200" b="1" dirty="0">
                <a:latin typeface="Times New Roman" panose="02020603050405020304" pitchFamily="18" charset="0"/>
                <a:cs typeface="Times New Roman" panose="02020603050405020304" pitchFamily="18" charset="0"/>
              </a:rPr>
              <a:t>Никогда не прячьтесь под высокими деревьями</a:t>
            </a:r>
            <a:r>
              <a:rPr lang="ru-RU" sz="1200" dirty="0">
                <a:latin typeface="Times New Roman" panose="02020603050405020304" pitchFamily="18" charset="0"/>
                <a:cs typeface="Times New Roman" panose="02020603050405020304" pitchFamily="18" charset="0"/>
              </a:rPr>
              <a:t>, особенно отдельно стоящими.</a:t>
            </a:r>
            <a:r>
              <a:rPr lang="ru-RU" sz="1200" b="1" dirty="0">
                <a:latin typeface="Times New Roman" panose="02020603050405020304" pitchFamily="18" charset="0"/>
                <a:cs typeface="Times New Roman" panose="02020603050405020304" pitchFamily="18" charset="0"/>
              </a:rPr>
              <a:t> </a:t>
            </a:r>
            <a:r>
              <a:rPr lang="ru-RU" sz="1200" dirty="0">
                <a:latin typeface="Times New Roman" panose="02020603050405020304" pitchFamily="18" charset="0"/>
                <a:cs typeface="Times New Roman" panose="02020603050405020304" pitchFamily="18" charset="0"/>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p>
          <a:p>
            <a:pPr marL="0" indent="0" algn="just">
              <a:spcBef>
                <a:spcPts val="300"/>
              </a:spcBef>
              <a:buNone/>
            </a:pPr>
            <a:r>
              <a:rPr lang="ru-RU" sz="1200" b="1" dirty="0">
                <a:latin typeface="Times New Roman" panose="02020603050405020304" pitchFamily="18" charset="0"/>
                <a:cs typeface="Times New Roman" panose="02020603050405020304" pitchFamily="18" charset="0"/>
              </a:rPr>
              <a:t>   От грозы не следует бежать. </a:t>
            </a:r>
            <a:r>
              <a:rPr lang="ru-RU" sz="1200" dirty="0">
                <a:latin typeface="Times New Roman" panose="02020603050405020304" pitchFamily="18" charset="0"/>
                <a:cs typeface="Times New Roman" panose="02020603050405020304" pitchFamily="18" charset="0"/>
              </a:rPr>
              <a:t>Поражению способствует мокрое тело и сырая одежда. Крайне опасно купаться в грозу.</a:t>
            </a:r>
          </a:p>
          <a:p>
            <a:pPr marL="0" indent="0" algn="just">
              <a:spcBef>
                <a:spcPts val="300"/>
              </a:spcBef>
              <a:buNone/>
            </a:pPr>
            <a:r>
              <a:rPr lang="ru-RU" sz="1200" b="1" dirty="0">
                <a:latin typeface="Times New Roman" panose="02020603050405020304" pitchFamily="18" charset="0"/>
                <a:cs typeface="Times New Roman" panose="02020603050405020304" pitchFamily="18" charset="0"/>
              </a:rPr>
              <a:t>   Опасно находиться около металлических конструкций</a:t>
            </a:r>
            <a:r>
              <a:rPr lang="ru-RU" sz="1200" dirty="0">
                <a:latin typeface="Times New Roman" panose="02020603050405020304" pitchFamily="18" charset="0"/>
                <a:cs typeface="Times New Roman" panose="02020603050405020304" pitchFamily="18" charset="0"/>
              </a:rPr>
              <a:t>. Если вы в походе, топоры, лопаты и другие предметы из металла лучше отнести подальше от палатки. </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   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lang="ru-RU" sz="1200" b="1" dirty="0">
                <a:latin typeface="Times New Roman" panose="02020603050405020304" pitchFamily="18" charset="0"/>
                <a:cs typeface="Times New Roman" panose="02020603050405020304" pitchFamily="18" charset="0"/>
              </a:rPr>
              <a:t>Не рекомендуется в грозу пользоваться мобильным телефоном!</a:t>
            </a:r>
          </a:p>
          <a:p>
            <a:pPr marL="0" indent="0" algn="just">
              <a:spcBef>
                <a:spcPts val="300"/>
              </a:spcBef>
              <a:buNone/>
            </a:pPr>
            <a:endParaRPr lang="ru-RU" sz="1300"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a:solidFill>
                  <a:srgbClr val="0070C0"/>
                </a:solidFill>
                <a:latin typeface="Arial" panose="020B0604020202020204" pitchFamily="34" charset="0"/>
                <a:cs typeface="Arial" panose="020B0604020202020204" pitchFamily="34" charset="0"/>
              </a:rPr>
              <a:t>КАК НЕ ПОСТРАДАТЬ ОТ МОЛНИИ</a:t>
            </a:r>
            <a:endParaRPr lang="ru-RU" sz="2000" dirty="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172530714"/>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10793</TotalTime>
  <Words>2657</Words>
  <Application>Microsoft Office PowerPoint</Application>
  <PresentationFormat>Лист Letter (8,5x11")</PresentationFormat>
  <Paragraphs>166</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3</vt:i4>
      </vt:variant>
      <vt:variant>
        <vt:lpstr>Заголовки слайдов</vt:lpstr>
      </vt:variant>
      <vt:variant>
        <vt:i4>10</vt:i4>
      </vt:variant>
    </vt:vector>
  </HeadingPairs>
  <TitlesOfParts>
    <vt:vector size="19" baseType="lpstr">
      <vt:lpstr>Arial</vt:lpstr>
      <vt:lpstr>Arial Black</vt:lpstr>
      <vt:lpstr>Calibri</vt:lpstr>
      <vt:lpstr>Georgia</vt:lpstr>
      <vt:lpstr>Times New Roman</vt:lpstr>
      <vt:lpstr>Trebuchet MS</vt:lpstr>
      <vt:lpstr>Воздушный поток</vt:lpstr>
      <vt:lpstr>Тема Office</vt:lpstr>
      <vt:lpstr>1_Воздушный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Чубарова Наталья Борисовна</dc:creator>
  <cp:lastModifiedBy>Бекбулатов Руслан Михайлович</cp:lastModifiedBy>
  <cp:revision>43</cp:revision>
  <dcterms:created xsi:type="dcterms:W3CDTF">2017-06-05T11:39:42Z</dcterms:created>
  <dcterms:modified xsi:type="dcterms:W3CDTF">2022-03-31T10:29:11Z</dcterms:modified>
</cp:coreProperties>
</file>